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57" r:id="rId4"/>
    <p:sldId id="258" r:id="rId5"/>
    <p:sldId id="259" r:id="rId6"/>
    <p:sldId id="264" r:id="rId7"/>
    <p:sldId id="263" r:id="rId8"/>
    <p:sldId id="269" r:id="rId9"/>
    <p:sldId id="283" r:id="rId10"/>
    <p:sldId id="268" r:id="rId11"/>
    <p:sldId id="270" r:id="rId12"/>
    <p:sldId id="273" r:id="rId13"/>
    <p:sldId id="265" r:id="rId14"/>
    <p:sldId id="278" r:id="rId15"/>
    <p:sldId id="279" r:id="rId16"/>
    <p:sldId id="267" r:id="rId17"/>
    <p:sldId id="272" r:id="rId18"/>
    <p:sldId id="274" r:id="rId19"/>
    <p:sldId id="280" r:id="rId20"/>
    <p:sldId id="284" r:id="rId21"/>
    <p:sldId id="281" r:id="rId22"/>
    <p:sldId id="282" r:id="rId23"/>
    <p:sldId id="277" r:id="rId24"/>
    <p:sldId id="276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Темный стиль 1 — акцент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Темный стиль 1 — акцент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Темный стиль 1 — акцент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89113" autoAdjust="0"/>
  </p:normalViewPr>
  <p:slideViewPr>
    <p:cSldViewPr snapToGrid="0">
      <p:cViewPr varScale="1">
        <p:scale>
          <a:sx n="60" d="100"/>
          <a:sy n="60" d="100"/>
        </p:scale>
        <p:origin x="8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B4B00-7626-4390-B2D5-8985EB8BDDBC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CD104-5B4C-4D65-9301-988C57EE1A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594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 разберём по частям тобою написанное </a:t>
            </a:r>
            <a:r>
              <a:rPr lang="ru-RU" dirty="0" err="1"/>
              <a:t>ахахахахахаха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D104-5B4C-4D65-9301-988C57EE1A2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99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Абджад</a:t>
            </a:r>
            <a:r>
              <a:rPr lang="ru-RU" dirty="0"/>
              <a:t> – по первым буквам арабского алфавита (алеф, ба, </a:t>
            </a:r>
            <a:r>
              <a:rPr lang="ru-RU" dirty="0" err="1"/>
              <a:t>джим</a:t>
            </a:r>
            <a:r>
              <a:rPr lang="ru-RU" dirty="0"/>
              <a:t>, даль)</a:t>
            </a:r>
          </a:p>
          <a:p>
            <a:r>
              <a:rPr lang="ru-RU" dirty="0"/>
              <a:t>Абугида – одно из названий эфиопского алфавита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D104-5B4C-4D65-9301-988C57EE1A2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02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Палка сверху – взрыв, палка посередине – </a:t>
            </a:r>
            <a:r>
              <a:rPr lang="ru-RU" dirty="0" err="1"/>
              <a:t>придыхательность</a:t>
            </a:r>
            <a:r>
              <a:rPr lang="ru-RU" dirty="0"/>
              <a:t>, два раза – сила</a:t>
            </a:r>
          </a:p>
          <a:p>
            <a:r>
              <a:rPr lang="ru-RU" dirty="0"/>
              <a:t>К, </a:t>
            </a:r>
            <a:r>
              <a:rPr lang="ru-RU" dirty="0" err="1"/>
              <a:t>кх</a:t>
            </a:r>
            <a:r>
              <a:rPr lang="ru-RU" dirty="0"/>
              <a:t>, </a:t>
            </a:r>
            <a:r>
              <a:rPr lang="ru-RU" dirty="0" err="1"/>
              <a:t>кк</a:t>
            </a:r>
            <a:endParaRPr lang="ru-RU" dirty="0"/>
          </a:p>
          <a:p>
            <a:r>
              <a:rPr lang="ru-RU" dirty="0"/>
              <a:t>Н, т, </a:t>
            </a:r>
            <a:r>
              <a:rPr lang="ru-RU" dirty="0" err="1"/>
              <a:t>тх</a:t>
            </a:r>
            <a:r>
              <a:rPr lang="ru-RU" dirty="0"/>
              <a:t>, л, </a:t>
            </a:r>
            <a:r>
              <a:rPr lang="ru-RU" dirty="0" err="1"/>
              <a:t>тт</a:t>
            </a:r>
            <a:endParaRPr lang="ru-RU" dirty="0"/>
          </a:p>
          <a:p>
            <a:r>
              <a:rPr lang="ru-RU" dirty="0"/>
              <a:t>М, п, </a:t>
            </a:r>
            <a:r>
              <a:rPr lang="ru-RU" dirty="0" err="1"/>
              <a:t>пх</a:t>
            </a:r>
            <a:r>
              <a:rPr lang="ru-RU" dirty="0"/>
              <a:t>, </a:t>
            </a:r>
            <a:r>
              <a:rPr lang="ru-RU" dirty="0" err="1"/>
              <a:t>пп</a:t>
            </a:r>
            <a:endParaRPr lang="ru-RU" dirty="0"/>
          </a:p>
          <a:p>
            <a:r>
              <a:rPr lang="ru-RU" dirty="0"/>
              <a:t>С, ч, </a:t>
            </a:r>
            <a:r>
              <a:rPr lang="ru-RU" dirty="0" err="1"/>
              <a:t>чх</a:t>
            </a:r>
            <a:r>
              <a:rPr lang="ru-RU" dirty="0"/>
              <a:t>, </a:t>
            </a:r>
            <a:r>
              <a:rPr lang="ru-RU" dirty="0" err="1"/>
              <a:t>сс</a:t>
            </a:r>
            <a:r>
              <a:rPr lang="ru-RU" dirty="0"/>
              <a:t>, </a:t>
            </a:r>
            <a:r>
              <a:rPr lang="ru-RU" dirty="0" err="1"/>
              <a:t>чч</a:t>
            </a:r>
            <a:endParaRPr lang="ru-RU" dirty="0"/>
          </a:p>
          <a:p>
            <a:r>
              <a:rPr lang="ru-RU" dirty="0"/>
              <a:t>Гортанная смычка, х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D104-5B4C-4D65-9301-988C57EE1A2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0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Фиолетовое в Африке – амхарский (Эфиопия)</a:t>
            </a:r>
          </a:p>
          <a:p>
            <a:r>
              <a:rPr lang="ru-RU" dirty="0" err="1"/>
              <a:t>Алфасиллабик</a:t>
            </a:r>
            <a:r>
              <a:rPr lang="ru-RU" dirty="0"/>
              <a:t> = абугида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D104-5B4C-4D65-9301-988C57EE1A2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45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meandering form of writing direction – </a:t>
            </a:r>
            <a:r>
              <a:rPr lang="ru-RU" dirty="0"/>
              <a:t>красные линии показывают, в каком порядке читать последовательности символов. Здесь ацтекский кодекс </a:t>
            </a:r>
            <a:r>
              <a:rPr lang="ru-RU" dirty="0" err="1"/>
              <a:t>нутал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D104-5B4C-4D65-9301-988C57EE1A2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00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BCF778-9CD8-41F0-9E77-4C87A8B2F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A994A4-2DFE-456A-B409-12CB3A944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B1BFA5-2BA3-434C-A78F-C7802D87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F5A511-78BF-49FF-9DB2-8FE96672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0EE0C7-9393-4545-8AC6-E8D439F6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1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0D775-2615-44B0-B2FB-0A21FFD5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F5948D9-92BB-43AD-9B0D-B1B936ADE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345879-7550-40FE-B735-43531C0E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A35770-7192-4F56-A06E-23909EE1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0E7F5D-9BE0-4E08-9EDF-379E4DA5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315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61856A-BE50-42CD-ADB3-2050BB0514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70E4EB1-EAB8-49C8-AC8A-5330CE6DB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E65274-D2E1-4393-8B0D-C1AE0279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648129-1A6D-47E7-9619-8878908B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533783-677C-41B4-A9C9-6F837526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83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F1DDF-8FA6-470A-910E-146F491F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8BD3B2-C8C8-4926-ACD3-836FDAB9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8C4B51-E71C-4E40-8486-B288AB78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4AC703-8DC7-4F5C-882C-DA5510CE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4F83C1-6AF1-4908-8B67-C999D790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70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E4DDD-7914-4D68-BC58-1781FF32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5C78A1-96C0-42CF-B9CC-8BC86EC5D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2A9BC1-B428-4474-A072-E2037594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1F7831-7297-43BE-908D-D69BF1C2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C522E8-0B82-455D-B94F-CD452CFF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552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06B8B-9C31-4260-A0FA-ABC490FF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FAC6D4-A9E3-464C-AB58-B90B2154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B511C8-2878-4EEB-9670-5CA1F2EC2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479968-2F68-42EA-8F85-EB061D7BC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D0F411-1579-43FF-B269-F15E291E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7C1871-B0E8-4108-946D-24620E14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76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DF4C2-F29B-4633-8646-4569F775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D0127C-2A6A-426B-AA71-C22B9D349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31121C-3F7E-4512-BCA5-70DBCDEDC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6254E3-4178-41B4-9B84-A2A911FB2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D8FE649-8511-46C4-88A9-8E2FCF434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D5147B2-A013-4583-B8AF-3DA4E58C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0E2D25F-ADC2-46A5-988A-8CDB175C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688332-0282-43A2-9EFA-5A01070C4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25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E254E-B607-4AEB-B1EA-8836B89B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6BB34B-A4CB-41F5-A936-7679005DA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ACEA77-F944-4606-BC55-1EB848A5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4236FF-011B-49B3-B1FB-D81B75BD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663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262B53-3AE2-48D8-9340-53727FF5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25CAB0B-D624-43BC-A697-83C6B930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5D3D1C-3B96-473C-B858-C4E00F3B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207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68F1E-B990-4D78-9941-14041313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75EDB2-4238-4374-9C16-F93A5B4F4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0D6C181-3CD7-4151-A1A3-02F4B420C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503EB1-C3BC-4ACE-84E5-A84D6D2D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7B7DCB-BF5C-4431-99A1-5BC4DC30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13DE92-252F-4F85-9AD1-1192670D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2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CDE113-7526-4361-AE1B-7BFF220F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6AA0C26-019D-4000-8C25-DD35A36A6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01C35B-E787-4213-823A-7DE1EE643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495C937-04B6-434C-BD89-038732C1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B1AA16B-6ACC-48AA-B1F1-D7A0A946D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94FD00E-8100-4C9B-9E9B-39C53AB9B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376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B66C6-1C35-4B72-BC4A-D8224E82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9DC153-7321-410B-97FE-B16FFD4FF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1631C8-B817-4C87-9204-4AA7B8AA9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30918-1499-4AB2-8FBB-ADC1CA70BAAF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CC45DD-334A-465D-83A5-DF1049687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4CD48A-6646-48E0-83EA-9F7654811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F201A-B28F-4DF4-9DCC-16B4B84EC0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9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63B614-B337-455B-A2C5-2C0E94B964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Письменности мира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20DCE3-84B0-43E4-88DF-D949A6EF0B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314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B07A9-854C-4744-8FCA-96198449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Направления письма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AE349E-BCA1-40BA-8F4C-56169FD5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8" t="29734" r="45538" b="60826"/>
          <a:stretch/>
        </p:blipFill>
        <p:spPr>
          <a:xfrm>
            <a:off x="838200" y="1690688"/>
            <a:ext cx="1420837" cy="64711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E5447C-FA87-4193-8F8E-4AD6E47B9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9" t="44715" r="45539" b="46050"/>
          <a:stretch/>
        </p:blipFill>
        <p:spPr>
          <a:xfrm>
            <a:off x="838200" y="2699728"/>
            <a:ext cx="1364567" cy="6330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B8762-5DA4-4F8F-9AEB-1F71B26D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54" t="63391" r="45192" b="27374"/>
          <a:stretch/>
        </p:blipFill>
        <p:spPr>
          <a:xfrm>
            <a:off x="838200" y="3953022"/>
            <a:ext cx="1420838" cy="6330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72EDEA-8D26-4B0A-A132-148C6D0C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6" t="77962" r="44961" b="13008"/>
          <a:stretch/>
        </p:blipFill>
        <p:spPr>
          <a:xfrm>
            <a:off x="824132" y="5106572"/>
            <a:ext cx="1392701" cy="618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F896D4-F83C-4683-9348-9A3C1CA76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22" t="29529" r="35847" b="60639"/>
          <a:stretch/>
        </p:blipFill>
        <p:spPr>
          <a:xfrm>
            <a:off x="2958905" y="1663821"/>
            <a:ext cx="3137095" cy="67398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059E08-62B8-46A3-A5A1-84AC1077C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45" t="45126" r="55514" b="36609"/>
          <a:stretch/>
        </p:blipFill>
        <p:spPr>
          <a:xfrm>
            <a:off x="3770141" y="2553285"/>
            <a:ext cx="1514621" cy="12520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CE887D-62B1-4FDA-AE1B-B9CB063BD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0" t="69958" r="53846" b="10955"/>
          <a:stretch/>
        </p:blipFill>
        <p:spPr>
          <a:xfrm>
            <a:off x="3681045" y="4417256"/>
            <a:ext cx="1603717" cy="13082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DE21B7-925F-4211-8376-1363DB7E46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23" t="51488" r="44038" b="22858"/>
          <a:stretch/>
        </p:blipFill>
        <p:spPr>
          <a:xfrm>
            <a:off x="7163386" y="1574313"/>
            <a:ext cx="1041009" cy="175846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2ADE71D-F1D0-41D5-A761-9F88FD9C02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5" t="24248" r="39654" b="51404"/>
          <a:stretch/>
        </p:blipFill>
        <p:spPr>
          <a:xfrm>
            <a:off x="8786445" y="1677255"/>
            <a:ext cx="970671" cy="16689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A8ED1E2-3152-4790-889D-820B10D009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69" t="62365" r="31808" b="11981"/>
          <a:stretch/>
        </p:blipFill>
        <p:spPr>
          <a:xfrm>
            <a:off x="7267134" y="3657599"/>
            <a:ext cx="2489982" cy="17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9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2D2E0-4BC1-4D7E-94AA-20085AB5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Направления письма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2B457F-15F6-4456-95E2-61526A946A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39" t="22550" r="30768" b="61442"/>
          <a:stretch/>
        </p:blipFill>
        <p:spPr>
          <a:xfrm>
            <a:off x="1055075" y="1690688"/>
            <a:ext cx="2827607" cy="1097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3263D7-0D31-48C3-B02E-41423A93AB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46" t="50667" r="37693" b="40508"/>
          <a:stretch/>
        </p:blipFill>
        <p:spPr>
          <a:xfrm>
            <a:off x="1132446" y="3508620"/>
            <a:ext cx="1336432" cy="6049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FF9FA38-C67F-4C02-A7FB-308DD2483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23" t="72421" r="34808" b="11982"/>
          <a:stretch/>
        </p:blipFill>
        <p:spPr>
          <a:xfrm>
            <a:off x="1055075" y="4712676"/>
            <a:ext cx="1800664" cy="1069145"/>
          </a:xfrm>
          <a:prstGeom prst="rect">
            <a:avLst/>
          </a:prstGeom>
        </p:spPr>
      </p:pic>
      <p:pic>
        <p:nvPicPr>
          <p:cNvPr id="1028" name="Picture 4" descr="Картинки по запросу codex nuttall">
            <a:extLst>
              <a:ext uri="{FF2B5EF4-FFF2-40B4-BE49-F238E27FC236}">
                <a16:creationId xmlns:a16="http://schemas.microsoft.com/office/drawing/2014/main" id="{10BBE68B-128B-453A-A045-2189461B6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92" y="1690688"/>
            <a:ext cx="63627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98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B5F2801-CB34-4902-8FA3-64D5A708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30" y="11529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8800" dirty="0"/>
              <a:t>ИСТОРИЯ</a:t>
            </a:r>
          </a:p>
        </p:txBody>
      </p:sp>
      <p:pic>
        <p:nvPicPr>
          <p:cNvPr id="5122" name="Picture 2" descr="Картинки по запросу настало время историй">
            <a:extLst>
              <a:ext uri="{FF2B5EF4-FFF2-40B4-BE49-F238E27FC236}">
                <a16:creationId xmlns:a16="http://schemas.microsoft.com/office/drawing/2014/main" id="{4594EF3B-9E5A-4B8C-8C08-FA618159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30" y="2984915"/>
            <a:ext cx="381000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3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B4CCA6B-C25B-4974-944F-C42E9039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Albertine Gaur “A history of writing”, 1992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ABF1B5-B449-4D42-A294-40890AC3E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Он делит все письменности на </a:t>
            </a:r>
            <a:r>
              <a:rPr lang="en-US" dirty="0"/>
              <a:t>thought writing </a:t>
            </a:r>
            <a:r>
              <a:rPr lang="ru-RU" dirty="0"/>
              <a:t>и </a:t>
            </a:r>
            <a:r>
              <a:rPr lang="en-US" dirty="0"/>
              <a:t>sound writing</a:t>
            </a:r>
            <a:r>
              <a:rPr lang="ru-RU" dirty="0"/>
              <a:t>. Все письменности относятся к одной из групп или к ним обоим в той или иной мере (нет чёткого деления).</a:t>
            </a:r>
          </a:p>
          <a:p>
            <a:r>
              <a:rPr lang="ru-RU" dirty="0"/>
              <a:t>Эволюция систем письма: фонетические элементы в письменностях (даже идеографических) появились почти сразу, потом они постепенно доминировали всё сильнее и сильнее, идеографические остатки почти везде (но не везде) исчезли</a:t>
            </a:r>
          </a:p>
        </p:txBody>
      </p:sp>
    </p:spTree>
    <p:extLst>
      <p:ext uri="{BB962C8B-B14F-4D97-AF65-F5344CB8AC3E}">
        <p14:creationId xmlns:p14="http://schemas.microsoft.com/office/powerpoint/2010/main" val="274585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1F53E1-4975-44F4-8034-6EBEDDB3545E}"/>
              </a:ext>
            </a:extLst>
          </p:cNvPr>
          <p:cNvSpPr txBox="1"/>
          <p:nvPr/>
        </p:nvSpPr>
        <p:spPr>
          <a:xfrm>
            <a:off x="2893102" y="689548"/>
            <a:ext cx="6483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Пиктографическое (солнце)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6F323-89EC-4066-985B-D8A1B48F3E87}"/>
              </a:ext>
            </a:extLst>
          </p:cNvPr>
          <p:cNvSpPr txBox="1"/>
          <p:nvPr/>
        </p:nvSpPr>
        <p:spPr>
          <a:xfrm>
            <a:off x="3425252" y="2641936"/>
            <a:ext cx="47069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Идеографическое (солнце, свет, день)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00C40-34AD-4D57-B574-6FCD88AE5B49}"/>
              </a:ext>
            </a:extLst>
          </p:cNvPr>
          <p:cNvSpPr txBox="1"/>
          <p:nvPr/>
        </p:nvSpPr>
        <p:spPr>
          <a:xfrm>
            <a:off x="2698230" y="5262503"/>
            <a:ext cx="61609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Фонографическое (звук </a:t>
            </a:r>
            <a:r>
              <a:rPr lang="en-US" sz="4000" dirty="0"/>
              <a:t>[</a:t>
            </a:r>
            <a:r>
              <a:rPr lang="ru-RU" sz="4000" dirty="0"/>
              <a:t>с</a:t>
            </a:r>
            <a:r>
              <a:rPr lang="en-US" sz="4000" dirty="0"/>
              <a:t>]</a:t>
            </a:r>
            <a:r>
              <a:rPr lang="ru-RU" sz="4000" dirty="0"/>
              <a:t>)</a:t>
            </a:r>
          </a:p>
          <a:p>
            <a:endParaRPr lang="ru-RU" dirty="0"/>
          </a:p>
        </p:txBody>
      </p:sp>
      <p:sp>
        <p:nvSpPr>
          <p:cNvPr id="11" name="Стрелка: вниз 10">
            <a:extLst>
              <a:ext uri="{FF2B5EF4-FFF2-40B4-BE49-F238E27FC236}">
                <a16:creationId xmlns:a16="http://schemas.microsoft.com/office/drawing/2014/main" id="{5123CF1F-61C8-4859-9C79-EEEF698275AE}"/>
              </a:ext>
            </a:extLst>
          </p:cNvPr>
          <p:cNvSpPr/>
          <p:nvPr/>
        </p:nvSpPr>
        <p:spPr>
          <a:xfrm>
            <a:off x="5261548" y="1514007"/>
            <a:ext cx="697042" cy="1154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низ 11">
            <a:extLst>
              <a:ext uri="{FF2B5EF4-FFF2-40B4-BE49-F238E27FC236}">
                <a16:creationId xmlns:a16="http://schemas.microsoft.com/office/drawing/2014/main" id="{B6A919ED-2449-4FDC-8F08-EC0A6FB72219}"/>
              </a:ext>
            </a:extLst>
          </p:cNvPr>
          <p:cNvSpPr/>
          <p:nvPr/>
        </p:nvSpPr>
        <p:spPr>
          <a:xfrm>
            <a:off x="5280286" y="4082585"/>
            <a:ext cx="697042" cy="11542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олнце 12">
            <a:extLst>
              <a:ext uri="{FF2B5EF4-FFF2-40B4-BE49-F238E27FC236}">
                <a16:creationId xmlns:a16="http://schemas.microsoft.com/office/drawing/2014/main" id="{DC83DFC9-3AF3-4DDC-AE91-551EC84A6E21}"/>
              </a:ext>
            </a:extLst>
          </p:cNvPr>
          <p:cNvSpPr/>
          <p:nvPr/>
        </p:nvSpPr>
        <p:spPr>
          <a:xfrm>
            <a:off x="288560" y="269823"/>
            <a:ext cx="1926236" cy="1978701"/>
          </a:xfrm>
          <a:prstGeom prst="su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4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599519-4765-4A83-BD84-B0B01789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фонографические системы победили?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ACFBB8-0683-47F8-A485-141DA8E06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Идеографическое письмо – открытое множество знаков (для каждого понятия нужен свой знак), фонографическое – закрытое.</a:t>
            </a:r>
          </a:p>
        </p:txBody>
      </p:sp>
    </p:spTree>
    <p:extLst>
      <p:ext uri="{BB962C8B-B14F-4D97-AF65-F5344CB8AC3E}">
        <p14:creationId xmlns:p14="http://schemas.microsoft.com/office/powerpoint/2010/main" val="422482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B1757-0AD6-4AFD-92C7-6F0F1FAA0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90" y="432081"/>
            <a:ext cx="791638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6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ancientscripts.com/images/chinese_stages.gif">
            <a:extLst>
              <a:ext uri="{FF2B5EF4-FFF2-40B4-BE49-F238E27FC236}">
                <a16:creationId xmlns:a16="http://schemas.microsoft.com/office/drawing/2014/main" id="{0BD98EA5-73BE-465D-B5BE-B222817E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08" y="464234"/>
            <a:ext cx="6655425" cy="58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77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6CA0DC-54DB-4FB5-964E-F012497E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 чего зависит внешний вид письменности?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0597E88-64F6-490A-8D2C-CB07C36D3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39" t="22938" r="21189" b="33762"/>
          <a:stretch/>
        </p:blipFill>
        <p:spPr>
          <a:xfrm>
            <a:off x="2502145" y="2263514"/>
            <a:ext cx="7187709" cy="35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5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cuneiform">
            <a:extLst>
              <a:ext uri="{FF2B5EF4-FFF2-40B4-BE49-F238E27FC236}">
                <a16:creationId xmlns:a16="http://schemas.microsoft.com/office/drawing/2014/main" id="{541939BF-C7D0-4398-9044-5A0FB05EA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D94F5BB-65B6-4BFB-8C08-AF1339332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50" y="9861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writing? To ‘write’,</a:t>
            </a:r>
            <a:r>
              <a:rPr lang="ru-RU" dirty="0"/>
              <a:t> </a:t>
            </a:r>
            <a:r>
              <a:rPr lang="en-US" dirty="0"/>
              <a:t>might be defined, at a first approximation, as: to communicate relatively specific ideas by means of permanent, visible marks.</a:t>
            </a:r>
          </a:p>
          <a:p>
            <a:pPr marL="0" indent="0" algn="r">
              <a:buNone/>
            </a:pPr>
            <a:r>
              <a:rPr lang="en-US" dirty="0"/>
              <a:t>[Sampson 1985]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982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Картинки по запросу берестяные грамоты">
            <a:extLst>
              <a:ext uri="{FF2B5EF4-FFF2-40B4-BE49-F238E27FC236}">
                <a16:creationId xmlns:a16="http://schemas.microsoft.com/office/drawing/2014/main" id="{08600F40-A0BB-4331-B44C-D9558891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85" y="2263515"/>
            <a:ext cx="8963492" cy="253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инки по запросу egypt hieroglyphs">
            <a:extLst>
              <a:ext uri="{FF2B5EF4-FFF2-40B4-BE49-F238E27FC236}">
                <a16:creationId xmlns:a16="http://schemas.microsoft.com/office/drawing/2014/main" id="{1227D760-4529-4593-9946-74D2402B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0" y="238125"/>
            <a:ext cx="5638800" cy="661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артинки по запросу египетские иероглифы">
            <a:extLst>
              <a:ext uri="{FF2B5EF4-FFF2-40B4-BE49-F238E27FC236}">
                <a16:creationId xmlns:a16="http://schemas.microsoft.com/office/drawing/2014/main" id="{0156C511-36F2-4559-B2FD-653D383EE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64" y="1428238"/>
            <a:ext cx="6783436" cy="423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70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Картинки по запросу chinese calligraphy">
            <a:extLst>
              <a:ext uri="{FF2B5EF4-FFF2-40B4-BE49-F238E27FC236}">
                <a16:creationId xmlns:a16="http://schemas.microsoft.com/office/drawing/2014/main" id="{2F374F9A-1755-4308-8987-F7458954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005013"/>
            <a:ext cx="47625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60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5783CF-EF7C-4C55-A014-7BF46002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Способ нанесения 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48A5B4-6A4E-4CD9-8C77-3A299243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Англ. </a:t>
            </a:r>
            <a:r>
              <a:rPr lang="en-US" dirty="0"/>
              <a:t>write ‘</a:t>
            </a:r>
            <a:r>
              <a:rPr lang="ru-RU" dirty="0"/>
              <a:t>писать</a:t>
            </a:r>
            <a:r>
              <a:rPr lang="en-US" dirty="0"/>
              <a:t>’ – </a:t>
            </a:r>
            <a:r>
              <a:rPr lang="ru-RU" dirty="0"/>
              <a:t>гот. </a:t>
            </a:r>
            <a:r>
              <a:rPr lang="en-US" dirty="0" err="1"/>
              <a:t>ri:ta</a:t>
            </a:r>
            <a:r>
              <a:rPr lang="en-US" dirty="0"/>
              <a:t> ‘</a:t>
            </a:r>
            <a:r>
              <a:rPr lang="ru-RU" dirty="0"/>
              <a:t>вырезать руны</a:t>
            </a:r>
            <a:r>
              <a:rPr lang="en-US" dirty="0"/>
              <a:t>’ – </a:t>
            </a:r>
            <a:r>
              <a:rPr lang="ru-RU" dirty="0"/>
              <a:t>нем. </a:t>
            </a:r>
            <a:r>
              <a:rPr lang="en-US" dirty="0" err="1"/>
              <a:t>reissen</a:t>
            </a:r>
            <a:r>
              <a:rPr lang="en-US" dirty="0"/>
              <a:t> ‘</a:t>
            </a:r>
            <a:r>
              <a:rPr lang="ru-RU" dirty="0"/>
              <a:t>вырезать, выцарапывать</a:t>
            </a:r>
            <a:r>
              <a:rPr lang="en-US" dirty="0"/>
              <a:t>’</a:t>
            </a:r>
            <a:endParaRPr lang="ru-RU" dirty="0"/>
          </a:p>
          <a:p>
            <a:endParaRPr lang="ru-RU" dirty="0"/>
          </a:p>
          <a:p>
            <a:r>
              <a:rPr lang="ru-RU" dirty="0"/>
              <a:t>Рус. писать – живопись </a:t>
            </a:r>
          </a:p>
        </p:txBody>
      </p:sp>
    </p:spTree>
    <p:extLst>
      <p:ext uri="{BB962C8B-B14F-4D97-AF65-F5344CB8AC3E}">
        <p14:creationId xmlns:p14="http://schemas.microsoft.com/office/powerpoint/2010/main" val="59835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12CFF6-D33D-45BD-8E07-E72BA9B50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4" t="9145" r="69333" b="67314"/>
          <a:stretch/>
        </p:blipFill>
        <p:spPr>
          <a:xfrm>
            <a:off x="614597" y="689548"/>
            <a:ext cx="2383436" cy="18138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4C279B-9715-49D3-AFAC-7DF8C9972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1" t="10601" r="6755" b="72022"/>
          <a:stretch/>
        </p:blipFill>
        <p:spPr>
          <a:xfrm>
            <a:off x="8199620" y="1041815"/>
            <a:ext cx="2938073" cy="1191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C22EF2-3460-42F6-8C4E-54ACBD51FC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7650" r="50106" b="66120"/>
          <a:stretch/>
        </p:blipFill>
        <p:spPr>
          <a:xfrm>
            <a:off x="6625653" y="1041815"/>
            <a:ext cx="1588958" cy="17988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E708D3-6673-45F2-AEA5-9C218F121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31476" r="69797" b="48196"/>
          <a:stretch/>
        </p:blipFill>
        <p:spPr>
          <a:xfrm>
            <a:off x="929390" y="3342807"/>
            <a:ext cx="2068643" cy="13940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7E943CA-12CF-4545-94A7-FE4FCF1A7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2" t="33880" r="51853" b="54972"/>
          <a:stretch/>
        </p:blipFill>
        <p:spPr>
          <a:xfrm>
            <a:off x="9796073" y="2222290"/>
            <a:ext cx="1678898" cy="76449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27C53B-6620-4418-B7D8-18D555890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6" t="44372" r="49947" b="40327"/>
          <a:stretch/>
        </p:blipFill>
        <p:spPr>
          <a:xfrm>
            <a:off x="1094282" y="5306517"/>
            <a:ext cx="1903751" cy="104931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95C41F5-26F1-4970-A37F-57DA5E286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t="52240" r="72497" b="18689"/>
          <a:stretch/>
        </p:blipFill>
        <p:spPr>
          <a:xfrm>
            <a:off x="7080981" y="4129788"/>
            <a:ext cx="1813809" cy="1993693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AFF5D2B-1512-4DDE-A683-BCF4D3D33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58033" r="50106" b="14098"/>
          <a:stretch/>
        </p:blipFill>
        <p:spPr>
          <a:xfrm>
            <a:off x="3706319" y="929390"/>
            <a:ext cx="2128604" cy="191124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97F9C37-F23C-4FC9-942E-DF5C41B63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5" t="29071" r="7389" b="47104"/>
          <a:stretch/>
        </p:blipFill>
        <p:spPr>
          <a:xfrm>
            <a:off x="9054062" y="3844971"/>
            <a:ext cx="2908092" cy="163392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85FDE71-CD80-49A2-80DD-AED7CB76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7" t="53169" r="5801" b="15191"/>
          <a:stretch/>
        </p:blipFill>
        <p:spPr>
          <a:xfrm>
            <a:off x="3578903" y="4221604"/>
            <a:ext cx="3342806" cy="2169826"/>
          </a:xfrm>
          <a:prstGeom prst="rect">
            <a:avLst/>
          </a:prstGeom>
        </p:spPr>
      </p:pic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0E04C21E-88D6-4FF9-B8D8-38603F41A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20" y="2511383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82285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9237A7-D784-4837-8C7C-0E673855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письма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CCC45E-2085-4337-B4C4-847F24242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Логосиллабическое</a:t>
            </a:r>
            <a:r>
              <a:rPr lang="ru-RU" dirty="0"/>
              <a:t> письмо</a:t>
            </a:r>
          </a:p>
          <a:p>
            <a:r>
              <a:rPr lang="ru-RU" dirty="0"/>
              <a:t>Абугида</a:t>
            </a:r>
          </a:p>
          <a:p>
            <a:r>
              <a:rPr lang="ru-RU" dirty="0" err="1"/>
              <a:t>Абджад</a:t>
            </a:r>
            <a:endParaRPr lang="ru-RU" dirty="0"/>
          </a:p>
          <a:p>
            <a:r>
              <a:rPr lang="ru-RU" dirty="0" err="1"/>
              <a:t>Силлабарий</a:t>
            </a:r>
            <a:endParaRPr lang="ru-RU" dirty="0"/>
          </a:p>
          <a:p>
            <a:r>
              <a:rPr lang="ru-RU" dirty="0"/>
              <a:t>Алфавитное письмо</a:t>
            </a:r>
          </a:p>
          <a:p>
            <a:r>
              <a:rPr lang="ru-RU" dirty="0"/>
              <a:t>Признаковая система</a:t>
            </a:r>
          </a:p>
        </p:txBody>
      </p:sp>
      <p:sp>
        <p:nvSpPr>
          <p:cNvPr id="4" name="Правая фигурная скобка 3">
            <a:extLst>
              <a:ext uri="{FF2B5EF4-FFF2-40B4-BE49-F238E27FC236}">
                <a16:creationId xmlns:a16="http://schemas.microsoft.com/office/drawing/2014/main" id="{6B0CF979-C16E-4FBF-8252-55629E8D1FD8}"/>
              </a:ext>
            </a:extLst>
          </p:cNvPr>
          <p:cNvSpPr/>
          <p:nvPr/>
        </p:nvSpPr>
        <p:spPr>
          <a:xfrm>
            <a:off x="3038620" y="2475915"/>
            <a:ext cx="604911" cy="126609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6DE11-16BE-4692-BF37-A44FF5AE311E}"/>
              </a:ext>
            </a:extLst>
          </p:cNvPr>
          <p:cNvSpPr txBox="1"/>
          <p:nvPr/>
        </p:nvSpPr>
        <p:spPr>
          <a:xfrm>
            <a:off x="3649391" y="2847351"/>
            <a:ext cx="219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слоговые</a:t>
            </a:r>
          </a:p>
        </p:txBody>
      </p:sp>
    </p:spTree>
    <p:extLst>
      <p:ext uri="{BB962C8B-B14F-4D97-AF65-F5344CB8AC3E}">
        <p14:creationId xmlns:p14="http://schemas.microsoft.com/office/powerpoint/2010/main" val="227851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B2399-5303-43B5-977F-7FF2C6B7C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Логосиллабическое</a:t>
            </a:r>
            <a:r>
              <a:rPr lang="ru-RU" dirty="0"/>
              <a:t> письмо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DC0104-DAEE-4B2A-AFB5-E04843C1F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Символ = </a:t>
            </a:r>
            <a:r>
              <a:rPr lang="ru-RU" dirty="0" err="1"/>
              <a:t>смысл+произношение</a:t>
            </a:r>
            <a:r>
              <a:rPr lang="ru-RU" dirty="0"/>
              <a:t> (китайский, майя)</a:t>
            </a:r>
          </a:p>
          <a:p>
            <a:endParaRPr lang="ru-RU" dirty="0"/>
          </a:p>
          <a:p>
            <a:r>
              <a:rPr lang="ja-JP" altLang="en-US" dirty="0"/>
              <a:t>纳尔瓦</a:t>
            </a:r>
            <a:r>
              <a:rPr lang="ru-RU" altLang="ja-JP" dirty="0"/>
              <a:t> – Нарва</a:t>
            </a:r>
            <a:endParaRPr lang="ja-JP" altLang="en-US" dirty="0"/>
          </a:p>
          <a:p>
            <a:pPr marL="0" indent="0">
              <a:buNone/>
            </a:pPr>
            <a:r>
              <a:rPr lang="ru-RU" dirty="0"/>
              <a:t>(Давай разберём по частям тобою написанное)</a:t>
            </a:r>
            <a:endParaRPr lang="en-US" dirty="0"/>
          </a:p>
          <a:p>
            <a:r>
              <a:rPr lang="ja-JP" altLang="en-US" dirty="0"/>
              <a:t>纳 </a:t>
            </a:r>
            <a:r>
              <a:rPr lang="en-US" dirty="0"/>
              <a:t>[</a:t>
            </a:r>
            <a:r>
              <a:rPr lang="en-US" dirty="0" err="1"/>
              <a:t>nà</a:t>
            </a:r>
            <a:r>
              <a:rPr lang="en-US" dirty="0"/>
              <a:t>] – </a:t>
            </a:r>
            <a:r>
              <a:rPr lang="ru-RU" dirty="0"/>
              <a:t>платить</a:t>
            </a:r>
          </a:p>
          <a:p>
            <a:r>
              <a:rPr lang="ja-JP" altLang="en-US" dirty="0"/>
              <a:t>尔</a:t>
            </a:r>
            <a:r>
              <a:rPr lang="ru-RU" altLang="ja-JP" dirty="0"/>
              <a:t> </a:t>
            </a:r>
            <a:r>
              <a:rPr lang="en-US" dirty="0"/>
              <a:t>[</a:t>
            </a:r>
            <a:r>
              <a:rPr lang="en-US" dirty="0" err="1"/>
              <a:t>ěr</a:t>
            </a:r>
            <a:r>
              <a:rPr lang="en-US" dirty="0"/>
              <a:t>]</a:t>
            </a:r>
            <a:r>
              <a:rPr lang="ru-RU" dirty="0"/>
              <a:t> – ты</a:t>
            </a:r>
          </a:p>
          <a:p>
            <a:r>
              <a:rPr lang="ja-JP" altLang="en-US" dirty="0"/>
              <a:t>瓦</a:t>
            </a:r>
            <a:r>
              <a:rPr lang="ru-RU" altLang="ja-JP" dirty="0"/>
              <a:t> </a:t>
            </a:r>
            <a:r>
              <a:rPr lang="en-US" dirty="0"/>
              <a:t>[</a:t>
            </a:r>
            <a:r>
              <a:rPr lang="en-US" dirty="0" err="1"/>
              <a:t>wǎ</a:t>
            </a:r>
            <a:r>
              <a:rPr lang="en-US" dirty="0"/>
              <a:t>]</a:t>
            </a:r>
            <a:r>
              <a:rPr lang="ru-RU" dirty="0"/>
              <a:t> - черепица</a:t>
            </a:r>
          </a:p>
        </p:txBody>
      </p:sp>
    </p:spTree>
    <p:extLst>
      <p:ext uri="{BB962C8B-B14F-4D97-AF65-F5344CB8AC3E}">
        <p14:creationId xmlns:p14="http://schemas.microsoft.com/office/powerpoint/2010/main" val="107233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2C014-D56F-4D22-99A3-A9F8A921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Слоговые письменности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12DF5C80-55B9-4592-A3D5-5A8B80481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28008"/>
              </p:ext>
            </p:extLst>
          </p:nvPr>
        </p:nvGraphicFramePr>
        <p:xfrm>
          <a:off x="2032000" y="1913207"/>
          <a:ext cx="8127999" cy="307512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870341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571978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50655842"/>
                    </a:ext>
                  </a:extLst>
                </a:gridCol>
              </a:tblGrid>
              <a:tr h="55588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Абугида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Абджад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Силлабарий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500742"/>
                  </a:ext>
                </a:extLst>
              </a:tr>
              <a:tr h="1789731">
                <a:tc>
                  <a:txBody>
                    <a:bodyPr/>
                    <a:lstStyle/>
                    <a:p>
                      <a:pPr algn="ctr"/>
                      <a:r>
                        <a:rPr lang="hi-IN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क</a:t>
                      </a:r>
                      <a:r>
                        <a:rPr lang="en-US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–</a:t>
                      </a:r>
                      <a:r>
                        <a:rPr lang="ru-RU" sz="3200" dirty="0"/>
                        <a:t> </a:t>
                      </a:r>
                      <a:r>
                        <a:rPr lang="en-US" sz="3200" dirty="0"/>
                        <a:t>ka</a:t>
                      </a:r>
                      <a:endParaRPr lang="ru-RU" sz="3200" dirty="0"/>
                    </a:p>
                    <a:p>
                      <a:pPr algn="ctr"/>
                      <a:r>
                        <a:rPr lang="hi-IN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कि</a:t>
                      </a:r>
                      <a:r>
                        <a:rPr lang="en-US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– </a:t>
                      </a:r>
                      <a:r>
                        <a:rPr lang="en-US" sz="3200" dirty="0" err="1"/>
                        <a:t>ki</a:t>
                      </a:r>
                      <a:endParaRPr lang="ru-RU" sz="3200" dirty="0">
                        <a:cs typeface="Adobe Devanagari" panose="02040503050201020203" pitchFamily="18" charset="0"/>
                      </a:endParaRPr>
                    </a:p>
                    <a:p>
                      <a:pPr algn="ctr"/>
                      <a:r>
                        <a:rPr lang="hi-IN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कु</a:t>
                      </a:r>
                      <a:r>
                        <a:rPr lang="en-US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– </a:t>
                      </a:r>
                      <a:r>
                        <a:rPr lang="en-US" sz="3200" dirty="0" err="1"/>
                        <a:t>ku</a:t>
                      </a:r>
                      <a:r>
                        <a:rPr lang="en-US" sz="3200" dirty="0">
                          <a:latin typeface="Adobe Devanagari" panose="02040503050201020203" pitchFamily="18" charset="0"/>
                          <a:cs typeface="Adobe Devanagari" panose="02040503050201020203" pitchFamily="18" charset="0"/>
                        </a:rPr>
                        <a:t> </a:t>
                      </a:r>
                      <a:endParaRPr lang="ru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/>
                        <a:t>‭</a:t>
                      </a:r>
                      <a:r>
                        <a:rPr lang="he-IL" sz="3200" dirty="0">
                          <a:latin typeface="Adobe Hebrew" panose="02040503050201020203" pitchFamily="18" charset="-79"/>
                          <a:cs typeface="Adobe Hebrew" panose="02040503050201020203" pitchFamily="18" charset="-79"/>
                        </a:rPr>
                        <a:t>כ</a:t>
                      </a:r>
                      <a:r>
                        <a:rPr lang="ru-RU" sz="3200" dirty="0">
                          <a:latin typeface="Adobe Hebrew" panose="02040503050201020203" pitchFamily="18" charset="-79"/>
                          <a:cs typeface="Adobe Hebrew" panose="02040503050201020203" pitchFamily="18" charset="-79"/>
                        </a:rPr>
                        <a:t> – </a:t>
                      </a:r>
                      <a:r>
                        <a:rPr lang="en-US" sz="3200" dirty="0"/>
                        <a:t>ka</a:t>
                      </a:r>
                      <a:endParaRPr lang="ru-RU" sz="3200" dirty="0">
                        <a:latin typeface="Adobe Hebrew" panose="02040503050201020203" pitchFamily="18" charset="-79"/>
                        <a:cs typeface="Adobe Hebrew" panose="02040503050201020203" pitchFamily="18" charset="-79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3200" dirty="0">
                          <a:latin typeface="Adobe Hebrew" panose="02040503050201020203" pitchFamily="18" charset="-79"/>
                          <a:cs typeface="Adobe Hebrew" panose="02040503050201020203" pitchFamily="18" charset="-79"/>
                        </a:rPr>
                        <a:t>כ</a:t>
                      </a:r>
                      <a:r>
                        <a:rPr lang="en-US" sz="3200" dirty="0">
                          <a:latin typeface="Adobe Hebrew" panose="02040503050201020203" pitchFamily="18" charset="-79"/>
                          <a:cs typeface="Adobe Hebrew" panose="02040503050201020203" pitchFamily="18" charset="-79"/>
                        </a:rPr>
                        <a:t> – </a:t>
                      </a:r>
                      <a:r>
                        <a:rPr lang="en-US" sz="3200" dirty="0" err="1"/>
                        <a:t>ki</a:t>
                      </a:r>
                      <a:endParaRPr lang="ru-RU" sz="3200" dirty="0">
                        <a:cs typeface="Adobe Hebrew" panose="02040503050201020203" pitchFamily="18" charset="-79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3200" dirty="0">
                          <a:latin typeface="Adobe Hebrew" panose="02040503050201020203" pitchFamily="18" charset="-79"/>
                          <a:cs typeface="Adobe Hebrew" panose="02040503050201020203" pitchFamily="18" charset="-79"/>
                        </a:rPr>
                        <a:t>כ</a:t>
                      </a:r>
                      <a:r>
                        <a:rPr lang="en-US" sz="3200" dirty="0">
                          <a:latin typeface="Adobe Hebrew" panose="02040503050201020203" pitchFamily="18" charset="-79"/>
                          <a:cs typeface="Adobe Hebrew" panose="02040503050201020203" pitchFamily="18" charset="-79"/>
                        </a:rPr>
                        <a:t> - </a:t>
                      </a:r>
                      <a:r>
                        <a:rPr lang="en-US" sz="3200" dirty="0" err="1"/>
                        <a:t>ku</a:t>
                      </a:r>
                      <a:endParaRPr lang="ru-RU" sz="3200" dirty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hr-Cher-US" sz="3200" dirty="0"/>
                        <a:t>Ꭶ</a:t>
                      </a:r>
                      <a:r>
                        <a:rPr lang="ru-RU" altLang="ja-JP" sz="3200" dirty="0"/>
                        <a:t> – </a:t>
                      </a:r>
                      <a:r>
                        <a:rPr lang="en-US" altLang="ja-JP" sz="3200" dirty="0" err="1"/>
                        <a:t>ga</a:t>
                      </a:r>
                      <a:endParaRPr lang="ru-RU" altLang="ja-JP" sz="3200" dirty="0"/>
                    </a:p>
                    <a:p>
                      <a:pPr algn="ctr"/>
                      <a:r>
                        <a:rPr lang="chr-Cher-US" sz="3200" dirty="0"/>
                        <a:t>Ꭹ</a:t>
                      </a:r>
                      <a:r>
                        <a:rPr lang="ja-JP" altLang="en-US" sz="3200" dirty="0"/>
                        <a:t> </a:t>
                      </a:r>
                      <a:r>
                        <a:rPr lang="en-US" altLang="ja-JP" sz="3200" dirty="0"/>
                        <a:t>– </a:t>
                      </a:r>
                      <a:r>
                        <a:rPr lang="en-US" altLang="ja-JP" sz="3200" dirty="0" err="1"/>
                        <a:t>gi</a:t>
                      </a:r>
                      <a:endParaRPr lang="ru-RU" altLang="ja-JP" sz="3200" dirty="0"/>
                    </a:p>
                    <a:p>
                      <a:pPr algn="ctr"/>
                      <a:r>
                        <a:rPr lang="chr-Cher-US" sz="3200" dirty="0"/>
                        <a:t>Ꭻ</a:t>
                      </a:r>
                      <a:r>
                        <a:rPr lang="en-US" altLang="ja-JP" sz="3200" dirty="0"/>
                        <a:t> - </a:t>
                      </a:r>
                      <a:r>
                        <a:rPr lang="en-US" altLang="ja-JP" sz="3200" dirty="0" err="1"/>
                        <a:t>gu</a:t>
                      </a:r>
                      <a:endParaRPr lang="ru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1413"/>
                  </a:ext>
                </a:extLst>
              </a:tr>
              <a:tr h="690447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(Деванагари)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(Иврит)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(Чероки)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4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5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4F16A-BAD0-49CD-80E0-17EF99FD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Признаковая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AA6215-E73E-49F4-99B5-DA979215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Форма символа связана с фонетическими характеристиками (корейский)</a:t>
            </a:r>
          </a:p>
        </p:txBody>
      </p:sp>
      <p:pic>
        <p:nvPicPr>
          <p:cNvPr id="4098" name="Picture 2" descr="[Consonants Diagram(s)]">
            <a:extLst>
              <a:ext uri="{FF2B5EF4-FFF2-40B4-BE49-F238E27FC236}">
                <a16:creationId xmlns:a16="http://schemas.microsoft.com/office/drawing/2014/main" id="{45A2B71F-C5E0-4655-9BAA-37BA9333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70" y="2682875"/>
            <a:ext cx="4114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0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A2EA7D-3AD1-4E59-85F9-64A975F4E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4735"/>
            <a:ext cx="12192000" cy="473503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455646C-7234-4820-A80C-652B810F5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92" t="27887" r="14866" b="38250"/>
          <a:stretch/>
        </p:blipFill>
        <p:spPr>
          <a:xfrm>
            <a:off x="10424160" y="1074735"/>
            <a:ext cx="1767840" cy="182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6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3B22EF2-BF1B-4A48-846F-8BCB6BF4E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181657"/>
              </p:ext>
            </p:extLst>
          </p:nvPr>
        </p:nvGraphicFramePr>
        <p:xfrm>
          <a:off x="1772529" y="618978"/>
          <a:ext cx="8736444" cy="558424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4365995">
                  <a:extLst>
                    <a:ext uri="{9D8B030D-6E8A-4147-A177-3AD203B41FA5}">
                      <a16:colId xmlns:a16="http://schemas.microsoft.com/office/drawing/2014/main" val="3078303405"/>
                    </a:ext>
                  </a:extLst>
                </a:gridCol>
                <a:gridCol w="4370449">
                  <a:extLst>
                    <a:ext uri="{9D8B030D-6E8A-4147-A177-3AD203B41FA5}">
                      <a16:colId xmlns:a16="http://schemas.microsoft.com/office/drawing/2014/main" val="1930362557"/>
                    </a:ext>
                  </a:extLst>
                </a:gridCol>
              </a:tblGrid>
              <a:tr h="762634">
                <a:tc>
                  <a:txBody>
                    <a:bodyPr/>
                    <a:lstStyle/>
                    <a:p>
                      <a:r>
                        <a:rPr lang="ru-RU" sz="2800" dirty="0"/>
                        <a:t>Тип письменности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Число «носителей» (млрд.)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177545"/>
                  </a:ext>
                </a:extLst>
              </a:tr>
              <a:tr h="773227">
                <a:tc>
                  <a:txBody>
                    <a:bodyPr/>
                    <a:lstStyle/>
                    <a:p>
                      <a:r>
                        <a:rPr lang="ru-RU" sz="2800" dirty="0"/>
                        <a:t>алфавитное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425189"/>
                  </a:ext>
                </a:extLst>
              </a:tr>
              <a:tr h="773227">
                <a:tc>
                  <a:txBody>
                    <a:bodyPr/>
                    <a:lstStyle/>
                    <a:p>
                      <a:r>
                        <a:rPr lang="ru-RU" sz="2800" dirty="0"/>
                        <a:t>абугида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77613"/>
                  </a:ext>
                </a:extLst>
              </a:tr>
              <a:tr h="773227">
                <a:tc>
                  <a:txBody>
                    <a:bodyPr/>
                    <a:lstStyle/>
                    <a:p>
                      <a:r>
                        <a:rPr lang="ru-RU" sz="2800" dirty="0" err="1"/>
                        <a:t>логосиллабическое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976371"/>
                  </a:ext>
                </a:extLst>
              </a:tr>
              <a:tr h="773227">
                <a:tc>
                  <a:txBody>
                    <a:bodyPr/>
                    <a:lstStyle/>
                    <a:p>
                      <a:r>
                        <a:rPr lang="ru-RU" sz="2800" dirty="0" err="1"/>
                        <a:t>абджад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724380"/>
                  </a:ext>
                </a:extLst>
              </a:tr>
              <a:tr h="773227">
                <a:tc>
                  <a:txBody>
                    <a:bodyPr/>
                    <a:lstStyle/>
                    <a:p>
                      <a:r>
                        <a:rPr lang="ru-RU" sz="2800" dirty="0" err="1"/>
                        <a:t>силлабарий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25890"/>
                  </a:ext>
                </a:extLst>
              </a:tr>
              <a:tr h="773227">
                <a:tc>
                  <a:txBody>
                    <a:bodyPr/>
                    <a:lstStyle/>
                    <a:p>
                      <a:r>
                        <a:rPr lang="ru-RU" sz="2800" dirty="0"/>
                        <a:t>Признаковая система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/>
                        <a:t>0,07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810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67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2DCBC7-E88B-4492-A648-63EC6171F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7" t="8942" r="2376" b="8614"/>
          <a:stretch/>
        </p:blipFill>
        <p:spPr>
          <a:xfrm>
            <a:off x="929391" y="689548"/>
            <a:ext cx="10298242" cy="56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31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450</Words>
  <Application>Microsoft Office PowerPoint</Application>
  <PresentationFormat>Широкоэкранный</PresentationFormat>
  <Paragraphs>85</Paragraphs>
  <Slides>24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Adobe Devanagari</vt:lpstr>
      <vt:lpstr>Adobe Hebrew</vt:lpstr>
      <vt:lpstr>Arial</vt:lpstr>
      <vt:lpstr>Calibri</vt:lpstr>
      <vt:lpstr>Calibri Light</vt:lpstr>
      <vt:lpstr>Тема Office</vt:lpstr>
      <vt:lpstr>Письменности мира</vt:lpstr>
      <vt:lpstr>Презентация PowerPoint</vt:lpstr>
      <vt:lpstr>Типы письма</vt:lpstr>
      <vt:lpstr>Логосиллабическое письмо</vt:lpstr>
      <vt:lpstr>Слоговые письменности</vt:lpstr>
      <vt:lpstr>Признаковая система</vt:lpstr>
      <vt:lpstr>Презентация PowerPoint</vt:lpstr>
      <vt:lpstr>Презентация PowerPoint</vt:lpstr>
      <vt:lpstr>Презентация PowerPoint</vt:lpstr>
      <vt:lpstr>Направления письма</vt:lpstr>
      <vt:lpstr>Направления письма</vt:lpstr>
      <vt:lpstr>ИСТОРИЯ</vt:lpstr>
      <vt:lpstr>Albertine Gaur “A history of writing”, 1992</vt:lpstr>
      <vt:lpstr>Презентация PowerPoint</vt:lpstr>
      <vt:lpstr>Почему фонографические системы победили?</vt:lpstr>
      <vt:lpstr>Презентация PowerPoint</vt:lpstr>
      <vt:lpstr>Презентация PowerPoint</vt:lpstr>
      <vt:lpstr>От чего зависит внешний вид письменности?</vt:lpstr>
      <vt:lpstr>Презентация PowerPoint</vt:lpstr>
      <vt:lpstr>Презентация PowerPoint</vt:lpstr>
      <vt:lpstr>Презентация PowerPoint</vt:lpstr>
      <vt:lpstr>Презентация PowerPoint</vt:lpstr>
      <vt:lpstr>Способ нанесения знаков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Письменности мира</dc:title>
  <dc:creator>Наследскова Полина Леонидовна</dc:creator>
  <cp:lastModifiedBy>Наследскова Полина Леонидовна</cp:lastModifiedBy>
  <cp:revision>44</cp:revision>
  <dcterms:created xsi:type="dcterms:W3CDTF">2017-07-04T17:13:46Z</dcterms:created>
  <dcterms:modified xsi:type="dcterms:W3CDTF">2019-02-26T21:33:47Z</dcterms:modified>
</cp:coreProperties>
</file>